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Shape 60"/>
          <p:cNvGrpSpPr/>
          <p:nvPr/>
        </p:nvGrpSpPr>
        <p:grpSpPr>
          <a:xfrm>
            <a:off x="-11" y="1334226"/>
            <a:ext cx="7314320" cy="4116299"/>
            <a:chOff x="-11" y="1378676"/>
            <a:chExt cx="7314320" cy="4116299"/>
          </a:xfrm>
        </p:grpSpPr>
        <p:sp>
          <p:nvSpPr>
            <p:cNvPr id="61" name="Shape 61"/>
            <p:cNvSpPr/>
            <p:nvPr/>
          </p:nvSpPr>
          <p:spPr>
            <a:xfrm flipH="1">
              <a:off x="-11" y="1378676"/>
              <a:ext cx="187800" cy="4116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flipH="1">
              <a:off x="187809" y="1378676"/>
              <a:ext cx="7126499" cy="41162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685800" y="2266575"/>
            <a:ext cx="6400799" cy="13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685800" y="3600451"/>
            <a:ext cx="6400799" cy="9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Shape 66"/>
          <p:cNvGrpSpPr/>
          <p:nvPr/>
        </p:nvGrpSpPr>
        <p:grpSpPr>
          <a:xfrm>
            <a:off x="-13" y="-12188"/>
            <a:ext cx="8005727" cy="1612601"/>
            <a:chOff x="-13" y="-12187"/>
            <a:chExt cx="8005727" cy="1161900"/>
          </a:xfrm>
        </p:grpSpPr>
        <p:sp>
          <p:nvSpPr>
            <p:cNvPr id="67" name="Shape 67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buNone/>
              <a:defRPr>
                <a:solidFill>
                  <a:schemeClr val="lt1"/>
                </a:solidFill>
              </a:defRPr>
            </a:lvl1pPr>
            <a:lvl2pPr algn="l" rtl="0">
              <a:buNone/>
              <a:defRPr>
                <a:solidFill>
                  <a:schemeClr val="lt1"/>
                </a:solidFill>
              </a:defRPr>
            </a:lvl2pPr>
            <a:lvl3pPr algn="l" rtl="0">
              <a:buNone/>
              <a:defRPr>
                <a:solidFill>
                  <a:schemeClr val="lt1"/>
                </a:solidFill>
              </a:defRPr>
            </a:lvl3pPr>
            <a:lvl4pPr algn="l" rtl="0">
              <a:buNone/>
              <a:defRPr>
                <a:solidFill>
                  <a:schemeClr val="lt1"/>
                </a:solidFill>
              </a:defRPr>
            </a:lvl4pPr>
            <a:lvl5pPr algn="l" rtl="0">
              <a:buNone/>
              <a:defRPr>
                <a:solidFill>
                  <a:schemeClr val="lt1"/>
                </a:solidFill>
              </a:defRPr>
            </a:lvl5pPr>
            <a:lvl6pPr algn="l" rtl="0">
              <a:buNone/>
              <a:defRPr>
                <a:solidFill>
                  <a:schemeClr val="lt1"/>
                </a:solidFill>
              </a:defRPr>
            </a:lvl6pPr>
            <a:lvl7pPr algn="l" rtl="0">
              <a:buNone/>
              <a:defRPr>
                <a:solidFill>
                  <a:schemeClr val="lt1"/>
                </a:solidFill>
              </a:defRPr>
            </a:lvl7pPr>
            <a:lvl8pPr algn="l" rtl="0">
              <a:buNone/>
              <a:defRPr>
                <a:solidFill>
                  <a:schemeClr val="lt1"/>
                </a:solidFill>
              </a:defRPr>
            </a:lvl8pPr>
            <a:lvl9pPr algn="l" rtl="0"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  <a:defRPr sz="1800">
                <a:solidFill>
                  <a:schemeClr val="dk2"/>
                </a:solidFill>
              </a:defRPr>
            </a:lvl1pPr>
            <a:lvl2pPr marL="742950" indent="-28575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>
                <a:solidFill>
                  <a:schemeClr val="dk2"/>
                </a:solidFill>
              </a:defRPr>
            </a:lvl2pPr>
            <a:lvl3pPr marL="1143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>
                <a:solidFill>
                  <a:schemeClr val="dk2"/>
                </a:solidFill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>
                <a:solidFill>
                  <a:schemeClr val="dk2"/>
                </a:solidFill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>
                <a:solidFill>
                  <a:schemeClr val="dk2"/>
                </a:solidFill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>
                <a:solidFill>
                  <a:schemeClr val="dk2"/>
                </a:solidFill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>
                <a:solidFill>
                  <a:schemeClr val="dk2"/>
                </a:solidFill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aseline="0">
                <a:solidFill>
                  <a:schemeClr val="dk2"/>
                </a:solidFill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aseline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6245" y="1704684"/>
            <a:ext cx="4038599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 sz="1800"/>
            </a:lvl1pPr>
            <a:lvl2pPr rtl="0">
              <a:buNone/>
              <a:defRPr sz="1800"/>
            </a:lvl2pPr>
            <a:lvl3pPr rtl="0">
              <a:buNone/>
              <a:defRPr sz="1800"/>
            </a:lvl3pPr>
            <a:lvl4pPr rtl="0">
              <a:buNone/>
              <a:defRPr sz="1800"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648200" y="1704684"/>
            <a:ext cx="4038599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 sz="1800"/>
            </a:lvl1pPr>
            <a:lvl2pPr rtl="0">
              <a:buNone/>
              <a:defRPr sz="1800"/>
            </a:lvl2pPr>
            <a:lvl3pPr rtl="0">
              <a:buNone/>
              <a:defRPr sz="1800"/>
            </a:lvl3pPr>
            <a:lvl4pPr rtl="0">
              <a:buNone/>
              <a:defRPr sz="1800"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/>
          </a:p>
        </p:txBody>
      </p:sp>
      <p:grpSp>
        <p:nvGrpSpPr>
          <p:cNvPr id="74" name="Shape 74"/>
          <p:cNvGrpSpPr/>
          <p:nvPr/>
        </p:nvGrpSpPr>
        <p:grpSpPr>
          <a:xfrm>
            <a:off x="-13" y="-12188"/>
            <a:ext cx="8005727" cy="1612601"/>
            <a:chOff x="-13" y="-12187"/>
            <a:chExt cx="8005727" cy="1161900"/>
          </a:xfrm>
        </p:grpSpPr>
        <p:sp>
          <p:nvSpPr>
            <p:cNvPr id="75" name="Shape 75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buNone/>
              <a:defRPr>
                <a:solidFill>
                  <a:schemeClr val="lt1"/>
                </a:solidFill>
              </a:defRPr>
            </a:lvl1pPr>
            <a:lvl2pPr algn="l" rtl="0">
              <a:buNone/>
              <a:defRPr>
                <a:solidFill>
                  <a:schemeClr val="lt1"/>
                </a:solidFill>
              </a:defRPr>
            </a:lvl2pPr>
            <a:lvl3pPr algn="l" rtl="0">
              <a:buNone/>
              <a:defRPr>
                <a:solidFill>
                  <a:schemeClr val="lt1"/>
                </a:solidFill>
              </a:defRPr>
            </a:lvl3pPr>
            <a:lvl4pPr algn="l" rtl="0">
              <a:buNone/>
              <a:defRPr>
                <a:solidFill>
                  <a:schemeClr val="lt1"/>
                </a:solidFill>
              </a:defRPr>
            </a:lvl4pPr>
            <a:lvl5pPr algn="l" rtl="0">
              <a:buNone/>
              <a:defRPr>
                <a:solidFill>
                  <a:schemeClr val="lt1"/>
                </a:solidFill>
              </a:defRPr>
            </a:lvl5pPr>
            <a:lvl6pPr algn="l" rtl="0">
              <a:buNone/>
              <a:defRPr>
                <a:solidFill>
                  <a:schemeClr val="lt1"/>
                </a:solidFill>
              </a:defRPr>
            </a:lvl6pPr>
            <a:lvl7pPr algn="l" rtl="0">
              <a:buNone/>
              <a:defRPr>
                <a:solidFill>
                  <a:schemeClr val="lt1"/>
                </a:solidFill>
              </a:defRPr>
            </a:lvl7pPr>
            <a:lvl8pPr algn="l" rtl="0">
              <a:buNone/>
              <a:defRPr>
                <a:solidFill>
                  <a:schemeClr val="lt1"/>
                </a:solidFill>
              </a:defRPr>
            </a:lvl8pPr>
            <a:lvl9pPr algn="l" rtl="0"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Shape 79"/>
          <p:cNvGrpSpPr/>
          <p:nvPr/>
        </p:nvGrpSpPr>
        <p:grpSpPr>
          <a:xfrm>
            <a:off x="-13" y="-12188"/>
            <a:ext cx="8005727" cy="1612601"/>
            <a:chOff x="-13" y="-12187"/>
            <a:chExt cx="8005727" cy="1161900"/>
          </a:xfrm>
        </p:grpSpPr>
        <p:sp>
          <p:nvSpPr>
            <p:cNvPr id="80" name="Shape 80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buNone/>
              <a:defRPr>
                <a:solidFill>
                  <a:schemeClr val="lt1"/>
                </a:solidFill>
              </a:defRPr>
            </a:lvl1pPr>
            <a:lvl2pPr algn="l" rtl="0">
              <a:buNone/>
              <a:defRPr>
                <a:solidFill>
                  <a:schemeClr val="lt1"/>
                </a:solidFill>
              </a:defRPr>
            </a:lvl2pPr>
            <a:lvl3pPr algn="l" rtl="0">
              <a:buNone/>
              <a:defRPr>
                <a:solidFill>
                  <a:schemeClr val="lt1"/>
                </a:solidFill>
              </a:defRPr>
            </a:lvl3pPr>
            <a:lvl4pPr algn="l" rtl="0">
              <a:buNone/>
              <a:defRPr>
                <a:solidFill>
                  <a:schemeClr val="lt1"/>
                </a:solidFill>
              </a:defRPr>
            </a:lvl4pPr>
            <a:lvl5pPr algn="l" rtl="0">
              <a:buNone/>
              <a:defRPr>
                <a:solidFill>
                  <a:schemeClr val="lt1"/>
                </a:solidFill>
              </a:defRPr>
            </a:lvl5pPr>
            <a:lvl6pPr algn="l" rtl="0">
              <a:buNone/>
              <a:defRPr>
                <a:solidFill>
                  <a:schemeClr val="lt1"/>
                </a:solidFill>
              </a:defRPr>
            </a:lvl6pPr>
            <a:lvl7pPr algn="l" rtl="0">
              <a:buNone/>
              <a:defRPr>
                <a:solidFill>
                  <a:schemeClr val="lt1"/>
                </a:solidFill>
              </a:defRPr>
            </a:lvl7pPr>
            <a:lvl8pPr algn="l" rtl="0">
              <a:buNone/>
              <a:defRPr>
                <a:solidFill>
                  <a:schemeClr val="lt1"/>
                </a:solidFill>
              </a:defRPr>
            </a:lvl8pPr>
            <a:lvl9pPr algn="l" rtl="0"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 flipH="1">
            <a:off x="8964665" y="6165014"/>
            <a:ext cx="187800" cy="6951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85" name="Shape 85"/>
          <p:cNvSpPr/>
          <p:nvPr/>
        </p:nvSpPr>
        <p:spPr>
          <a:xfrm flipH="1">
            <a:off x="3866777" y="6165014"/>
            <a:ext cx="5097900" cy="6951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866812" y="6165014"/>
            <a:ext cx="5097900" cy="69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  <a:lvl2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2pPr>
            <a:lvl3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3pPr>
            <a:lvl4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4pPr>
            <a:lvl5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5pPr>
            <a:lvl6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6pPr>
            <a:lvl7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7pPr>
            <a:lvl8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8pPr>
            <a:lvl9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33867" y="-94"/>
            <a:ext cx="3409812" cy="2810236"/>
            <a:chOff x="0" y="1493"/>
            <a:chExt cx="3409812" cy="2810236"/>
          </a:xfrm>
        </p:grpSpPr>
        <p:cxnSp>
          <p:nvCxnSpPr>
            <p:cNvPr id="6" name="Shape 6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Shape 7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3" name="Shape 33"/>
          <p:cNvGrpSpPr/>
          <p:nvPr/>
        </p:nvGrpSpPr>
        <p:grpSpPr>
          <a:xfrm rot="10800000">
            <a:off x="5734187" y="4047858"/>
            <a:ext cx="3409812" cy="2810236"/>
            <a:chOff x="0" y="1493"/>
            <a:chExt cx="3409812" cy="2810236"/>
          </a:xfrm>
        </p:grpSpPr>
        <p:cxnSp>
          <p:nvCxnSpPr>
            <p:cNvPr id="34" name="Shape 34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Shape 35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Shape 36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Shape 41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Shape 44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Shape 45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loexfosteringdiscovery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Julo" TargetMode="External"/><Relationship Id="rId3" Type="http://schemas.openxmlformats.org/officeDocument/2006/relationships/hyperlink" Target="http://commons.wikimedia.org/wiki/File:Telescope.jpg" TargetMode="External"/><Relationship Id="rId7" Type="http://schemas.openxmlformats.org/officeDocument/2006/relationships/hyperlink" Target="http://commons.wikimedia.org/wiki/File:Lupa.na.encyklopedii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.wikipedia.org/wiki/Benutzer:ChiemseeMan" TargetMode="External"/><Relationship Id="rId5" Type="http://schemas.openxmlformats.org/officeDocument/2006/relationships/hyperlink" Target="http://commons.wikimedia.org/wiki/File:Fernglas(alt).JPG" TargetMode="External"/><Relationship Id="rId10" Type="http://schemas.openxmlformats.org/officeDocument/2006/relationships/hyperlink" Target="http://commons.wikimedia.org/w/index.php?title=User:Anilbaggan123&amp;action=edit&amp;redlink=1" TargetMode="External"/><Relationship Id="rId4" Type="http://schemas.openxmlformats.org/officeDocument/2006/relationships/hyperlink" Target="http://en.wikipedia.org/wiki/User:Ericd" TargetMode="External"/><Relationship Id="rId9" Type="http://schemas.openxmlformats.org/officeDocument/2006/relationships/hyperlink" Target="http://commons.wikimedia.org/wiki/File:ADVANCED_MONOCULAR_RESEARCH_MICROSCOPE_RMH-4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loexfosteringdiscovery/bibliograph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Choose Your Adventure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6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What best reflects your instructional environment?</a:t>
            </a:r>
          </a:p>
          <a:p>
            <a:endParaRPr/>
          </a:p>
        </p:txBody>
      </p:sp>
      <p:sp>
        <p:nvSpPr>
          <p:cNvPr id="91" name="Shape 91"/>
          <p:cNvSpPr/>
          <p:nvPr/>
        </p:nvSpPr>
        <p:spPr>
          <a:xfrm>
            <a:off x="457200" y="2123300"/>
            <a:ext cx="1416586" cy="218791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2" name="Shape 92"/>
          <p:cNvSpPr/>
          <p:nvPr/>
        </p:nvSpPr>
        <p:spPr>
          <a:xfrm>
            <a:off x="5760853" y="2226585"/>
            <a:ext cx="2925945" cy="15722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93" name="Shape 93"/>
          <p:cNvSpPr/>
          <p:nvPr/>
        </p:nvSpPr>
        <p:spPr>
          <a:xfrm>
            <a:off x="287453" y="4869306"/>
            <a:ext cx="3095691" cy="167558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94" name="Shape 94"/>
          <p:cNvSpPr/>
          <p:nvPr/>
        </p:nvSpPr>
        <p:spPr>
          <a:xfrm>
            <a:off x="7293400" y="4302321"/>
            <a:ext cx="1393398" cy="224256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95" name="Shape 95"/>
          <p:cNvSpPr txBox="1"/>
          <p:nvPr/>
        </p:nvSpPr>
        <p:spPr>
          <a:xfrm>
            <a:off x="1873786" y="2123300"/>
            <a:ext cx="2899800" cy="740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800"/>
              <a:t>Primarily one-shots for introductory courses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2690708" y="3251082"/>
            <a:ext cx="2900399" cy="547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r">
              <a:buNone/>
            </a:pPr>
            <a:r>
              <a:rPr lang="en" sz="1800"/>
              <a:t>Primarily one-shots for upper-division courses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3383145" y="4972591"/>
            <a:ext cx="36576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800"/>
              <a:t>Primarily graduate-level classes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4702300" y="5674141"/>
            <a:ext cx="2591099" cy="721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r">
              <a:buNone/>
            </a:pPr>
            <a:r>
              <a:rPr lang="en" sz="1800"/>
              <a:t>One-on-one research appointments with particular disciplines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Another example...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229145" y="4099283"/>
            <a:ext cx="8457600" cy="271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/>
              <a:t>Learning outcome: </a:t>
            </a:r>
            <a:r>
              <a:rPr lang="en"/>
              <a:t>Students will be able to critically evaluate a list of results in order to distinguish useful from unsubstantial sources.</a:t>
            </a:r>
          </a:p>
          <a:p>
            <a:endParaRPr/>
          </a:p>
          <a:p>
            <a:pPr lvl="0" rtl="0">
              <a:buNone/>
            </a:pPr>
            <a:r>
              <a:rPr lang="en" b="1"/>
              <a:t>Learning activity:</a:t>
            </a:r>
            <a:r>
              <a:rPr lang="en"/>
              <a:t> Provide a pre-assignment for research consultation. 1) Write down a search you've tried in a discovery tool; 2) Write down one source that is substantive and useful and why; 3) Write down one source that is good, but irrelevant and why; 4) Write down one source that confuses you (or that you find to be unsubstantial) and why.</a:t>
            </a:r>
          </a:p>
          <a:p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1417222" y="1873325"/>
            <a:ext cx="7403700" cy="21585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800" b="1"/>
              <a:t>Microscope: One-on-One Research Consultations</a:t>
            </a:r>
          </a:p>
          <a:p>
            <a:pPr lvl="0" rtl="0">
              <a:buNone/>
            </a:pPr>
            <a:r>
              <a:rPr lang="en" sz="1800" b="1"/>
              <a:t>Scenario:</a:t>
            </a:r>
            <a:r>
              <a:rPr lang="en" sz="1800"/>
              <a:t> A student sets up an appointment for a research consultation as she prepares to embark on a significant research project.</a:t>
            </a:r>
          </a:p>
          <a:p>
            <a:pPr lvl="0" rtl="0">
              <a:buNone/>
            </a:pPr>
            <a:r>
              <a:rPr lang="en" sz="1800" b="1"/>
              <a:t>Discovery Tool Problem: </a:t>
            </a:r>
            <a:r>
              <a:rPr lang="en" sz="1800"/>
              <a:t>Students have difficulty identifying substantive sources amidst flood of unsubstantial or misleading records</a:t>
            </a:r>
          </a:p>
        </p:txBody>
      </p:sp>
      <p:sp>
        <p:nvSpPr>
          <p:cNvPr id="162" name="Shape 162"/>
          <p:cNvSpPr/>
          <p:nvPr/>
        </p:nvSpPr>
        <p:spPr>
          <a:xfrm>
            <a:off x="229145" y="1873325"/>
            <a:ext cx="994290" cy="159460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Questions and Limitations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488325" y="1867875"/>
            <a:ext cx="7996499" cy="45170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" sz="1800" dirty="0">
                <a:solidFill>
                  <a:schemeClr val="dk2"/>
                </a:solidFill>
              </a:rPr>
              <a:t>Do discovery tools </a:t>
            </a:r>
            <a:r>
              <a:rPr lang="en" sz="1800" i="1" dirty="0" smtClean="0">
                <a:solidFill>
                  <a:schemeClr val="dk2"/>
                </a:solidFill>
              </a:rPr>
              <a:t>really</a:t>
            </a:r>
            <a:r>
              <a:rPr lang="en" sz="1800" dirty="0" smtClean="0">
                <a:solidFill>
                  <a:schemeClr val="dk2"/>
                </a:solidFill>
              </a:rPr>
              <a:t> give </a:t>
            </a:r>
            <a:r>
              <a:rPr lang="en" sz="1800" dirty="0">
                <a:solidFill>
                  <a:schemeClr val="dk2"/>
                </a:solidFill>
              </a:rPr>
              <a:t>us “more time” in the classroom to focus on things like evaluating information?</a:t>
            </a:r>
          </a:p>
          <a:p>
            <a:pPr marL="457200" lvl="0" indent="-317500" rtl="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" sz="1800" dirty="0">
                <a:solidFill>
                  <a:schemeClr val="dk2"/>
                </a:solidFill>
              </a:rPr>
              <a:t>Where do we draw the line between discovery tools and other library resources, and how do we teach students how to find that line for themselves?</a:t>
            </a:r>
          </a:p>
          <a:p>
            <a:pPr marL="457200" lvl="0" indent="-317500" rtl="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" sz="1800" dirty="0">
                <a:solidFill>
                  <a:schemeClr val="dk2"/>
                </a:solidFill>
              </a:rPr>
              <a:t>Is a discovery tool a starting point, an ending point, a middle point, or a dead end? And again, how to teach students to discern that for themselves?</a:t>
            </a:r>
          </a:p>
          <a:p>
            <a:pPr marL="457200" lvl="0" indent="-317500" rtl="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" sz="1800" dirty="0">
                <a:solidFill>
                  <a:schemeClr val="dk2"/>
                </a:solidFill>
              </a:rPr>
              <a:t>What are some practical techniques or approaches for managing time in research consultations and the classroom when teaching with discovery tools?</a:t>
            </a:r>
          </a:p>
          <a:p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Stay in touch!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Dunstan McNutt</a:t>
            </a:r>
          </a:p>
          <a:p>
            <a:pPr lvl="0" rtl="0">
              <a:buNone/>
            </a:pPr>
            <a:r>
              <a:rPr lang="en" dirty="0"/>
              <a:t>Research &amp; Instruction Librarian</a:t>
            </a:r>
          </a:p>
          <a:p>
            <a:pPr lvl="0" rtl="0">
              <a:buNone/>
            </a:pPr>
            <a:r>
              <a:rPr lang="en" dirty="0"/>
              <a:t>Amherst College</a:t>
            </a:r>
          </a:p>
          <a:p>
            <a:pPr lvl="0" rtl="0">
              <a:buNone/>
            </a:pPr>
            <a:r>
              <a:rPr lang="en" dirty="0"/>
              <a:t>dmcnutt@amherst.edu</a:t>
            </a:r>
          </a:p>
          <a:p>
            <a:pPr lvl="0" rtl="0">
              <a:buNone/>
            </a:pPr>
            <a:r>
              <a:rPr lang="en" dirty="0"/>
              <a:t>413-542-5454</a:t>
            </a:r>
          </a:p>
          <a:p>
            <a:endParaRPr dirty="0"/>
          </a:p>
          <a:p>
            <a:pPr lvl="0" rtl="0">
              <a:buNone/>
            </a:pPr>
            <a:r>
              <a:rPr lang="en" dirty="0"/>
              <a:t>Mary Moser</a:t>
            </a:r>
          </a:p>
          <a:p>
            <a:pPr lvl="0" rtl="0">
              <a:buNone/>
            </a:pPr>
            <a:r>
              <a:rPr lang="en" dirty="0"/>
              <a:t>Lead Instructional Services Librarian</a:t>
            </a:r>
          </a:p>
          <a:p>
            <a:pPr lvl="0" rtl="0">
              <a:buNone/>
            </a:pPr>
            <a:r>
              <a:rPr lang="en" dirty="0"/>
              <a:t>Babson College</a:t>
            </a:r>
          </a:p>
          <a:p>
            <a:pPr lvl="0" rtl="0">
              <a:buNone/>
            </a:pPr>
            <a:r>
              <a:rPr lang="en" dirty="0"/>
              <a:t>mmoser@babson.edu</a:t>
            </a:r>
          </a:p>
          <a:p>
            <a:pPr lvl="0" rtl="0">
              <a:buNone/>
            </a:pPr>
            <a:r>
              <a:rPr lang="en" dirty="0"/>
              <a:t>781-239-4471</a:t>
            </a:r>
          </a:p>
          <a:p>
            <a:endParaRPr dirty="0"/>
          </a:p>
          <a:p>
            <a:pPr lvl="0" rtl="0">
              <a:buNone/>
            </a:pPr>
            <a:r>
              <a:rPr lang="en"/>
              <a:t>Wiki (under construction)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https://sites.google.com/site/loexfosteringdiscovery/</a:t>
            </a: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Further reading...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81000" y="18288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-279400" rtl="0">
              <a:lnSpc>
                <a:spcPct val="135000"/>
              </a:lnSpc>
              <a:buNone/>
            </a:pPr>
            <a:r>
              <a:rPr lang="en" sz="1100" dirty="0">
                <a:solidFill>
                  <a:srgbClr val="000000"/>
                </a:solidFill>
              </a:rPr>
              <a:t>Asher, Andrew D., Lynda M. Duke, and Suzanne Wilson. “Paths of Discovery: Comparing the Search Effectiveness of EBSCO Discovery Service, Summon, Google Scholar, and Conventional Library Resources.” </a:t>
            </a:r>
            <a:r>
              <a:rPr lang="en" sz="1100" i="1" dirty="0">
                <a:solidFill>
                  <a:srgbClr val="000000"/>
                </a:solidFill>
              </a:rPr>
              <a:t>College &amp; Research Libraries</a:t>
            </a:r>
            <a:r>
              <a:rPr lang="en" sz="1100" dirty="0">
                <a:solidFill>
                  <a:srgbClr val="000000"/>
                </a:solidFill>
              </a:rPr>
              <a:t> (May 17, 2012). http://crl.acrl.org/content/early/2012/05/07/crl-374.</a:t>
            </a:r>
          </a:p>
          <a:p>
            <a:pPr lvl="0" indent="-279400" rtl="0">
              <a:lnSpc>
                <a:spcPct val="135000"/>
              </a:lnSpc>
              <a:buNone/>
            </a:pPr>
            <a:r>
              <a:rPr lang="en" sz="1100" dirty="0">
                <a:solidFill>
                  <a:srgbClr val="000000"/>
                </a:solidFill>
              </a:rPr>
              <a:t>Brown, David Benjamin, and Elizabeth Maaike Simpson. “‘Packaged’ Information: How Are New Means of Delivering Information Affecting Students’ Information-Seeking Behavior?” </a:t>
            </a:r>
            <a:r>
              <a:rPr lang="en" sz="1100" i="1" dirty="0">
                <a:solidFill>
                  <a:srgbClr val="000000"/>
                </a:solidFill>
              </a:rPr>
              <a:t>New Review of Academic Librarianship</a:t>
            </a:r>
            <a:r>
              <a:rPr lang="en" sz="1100" dirty="0">
                <a:solidFill>
                  <a:srgbClr val="000000"/>
                </a:solidFill>
              </a:rPr>
              <a:t> 18, no. 1 (April 2012): 43–56.</a:t>
            </a:r>
          </a:p>
          <a:p>
            <a:pPr lvl="0" indent="-279400" rtl="0">
              <a:lnSpc>
                <a:spcPct val="135000"/>
              </a:lnSpc>
              <a:buNone/>
            </a:pPr>
            <a:r>
              <a:rPr lang="en" sz="1100" dirty="0">
                <a:solidFill>
                  <a:srgbClr val="000000"/>
                </a:solidFill>
              </a:rPr>
              <a:t>Buck, Stefanie, and Margaret Mellinger. “The Impact of Serial Solutions’ Summon</a:t>
            </a:r>
            <a:r>
              <a:rPr lang="en" sz="1100" baseline="30000" dirty="0">
                <a:solidFill>
                  <a:srgbClr val="000000"/>
                </a:solidFill>
              </a:rPr>
              <a:t>TM</a:t>
            </a:r>
            <a:r>
              <a:rPr lang="en" sz="1100" dirty="0">
                <a:solidFill>
                  <a:srgbClr val="000000"/>
                </a:solidFill>
              </a:rPr>
              <a:t> on Information Literacy Instruction: Librarian Perceptions.” </a:t>
            </a:r>
            <a:r>
              <a:rPr lang="en" sz="1100" i="1" dirty="0">
                <a:solidFill>
                  <a:srgbClr val="000000"/>
                </a:solidFill>
              </a:rPr>
              <a:t>Internet Reference Services Quarterly</a:t>
            </a:r>
            <a:r>
              <a:rPr lang="en" sz="1100" dirty="0">
                <a:solidFill>
                  <a:srgbClr val="000000"/>
                </a:solidFill>
              </a:rPr>
              <a:t> 16, no. 4 (December 2011): 159–181. doi:10.1080/10875301.2011.621864.</a:t>
            </a:r>
          </a:p>
          <a:p>
            <a:pPr lvl="0" indent="-279400" rtl="0">
              <a:lnSpc>
                <a:spcPct val="135000"/>
              </a:lnSpc>
              <a:buNone/>
            </a:pPr>
            <a:r>
              <a:rPr lang="en" sz="1100" dirty="0">
                <a:solidFill>
                  <a:srgbClr val="000000"/>
                </a:solidFill>
              </a:rPr>
              <a:t>Cardwell, Catherine, Vera Lux, and Robert J. Snyder. “Beyond Simple, Easy, and Fast: Reflections on Teaching Summon.” </a:t>
            </a:r>
            <a:r>
              <a:rPr lang="en" sz="1100" i="1" dirty="0">
                <a:solidFill>
                  <a:srgbClr val="000000"/>
                </a:solidFill>
              </a:rPr>
              <a:t>College &amp; Research Libraries News</a:t>
            </a:r>
            <a:r>
              <a:rPr lang="en" sz="1100" dirty="0">
                <a:solidFill>
                  <a:srgbClr val="000000"/>
                </a:solidFill>
              </a:rPr>
              <a:t> 73, no. 6 (June 1, 2012): 344–347.</a:t>
            </a:r>
          </a:p>
          <a:p>
            <a:pPr lvl="0" indent="-279400" rtl="0">
              <a:lnSpc>
                <a:spcPct val="135000"/>
              </a:lnSpc>
              <a:buNone/>
            </a:pPr>
            <a:r>
              <a:rPr lang="en" sz="1100" dirty="0">
                <a:solidFill>
                  <a:srgbClr val="000000"/>
                </a:solidFill>
              </a:rPr>
              <a:t>Cmor, Dianne. “Beyond Boolean, Towards Thinking: Discovery Systems and Information Literacy.” </a:t>
            </a:r>
            <a:r>
              <a:rPr lang="en" sz="1100" i="1" dirty="0">
                <a:solidFill>
                  <a:srgbClr val="000000"/>
                </a:solidFill>
              </a:rPr>
              <a:t>Library Management</a:t>
            </a:r>
            <a:r>
              <a:rPr lang="en" sz="1100" dirty="0">
                <a:solidFill>
                  <a:srgbClr val="000000"/>
                </a:solidFill>
              </a:rPr>
              <a:t> 33, no. 8 (2012): 450–457. doi:10.1108/01435121211279812.</a:t>
            </a:r>
          </a:p>
          <a:p>
            <a:pPr lvl="0" indent="-279400" rtl="0">
              <a:lnSpc>
                <a:spcPct val="135000"/>
              </a:lnSpc>
              <a:buNone/>
            </a:pPr>
            <a:r>
              <a:rPr lang="en" sz="1100" dirty="0">
                <a:solidFill>
                  <a:srgbClr val="000000"/>
                </a:solidFill>
              </a:rPr>
              <a:t>Fyn, Amy F. “Reflections on Teaching and Tweaking a Discovery Layer.” </a:t>
            </a:r>
            <a:r>
              <a:rPr lang="en" sz="1100" i="1" dirty="0">
                <a:solidFill>
                  <a:srgbClr val="000000"/>
                </a:solidFill>
              </a:rPr>
              <a:t>Reference Services Review</a:t>
            </a:r>
            <a:r>
              <a:rPr lang="en" sz="1100" dirty="0">
                <a:solidFill>
                  <a:srgbClr val="000000"/>
                </a:solidFill>
              </a:rPr>
              <a:t> 41, no. 1 (2013): 113–124. doi:10.1108/00907321311300929.</a:t>
            </a:r>
          </a:p>
          <a:p>
            <a:pPr lvl="0" indent="-279400" rtl="0">
              <a:lnSpc>
                <a:spcPct val="135000"/>
              </a:lnSpc>
              <a:buNone/>
            </a:pPr>
            <a:r>
              <a:rPr lang="en" sz="1100" dirty="0">
                <a:solidFill>
                  <a:srgbClr val="000000"/>
                </a:solidFill>
              </a:rPr>
              <a:t>Holman, Lucy. “Millennial Students’ Mental Models of Search: Implications for Academic Librarians and Database Developers.” </a:t>
            </a:r>
            <a:r>
              <a:rPr lang="en" sz="1100" i="1" dirty="0">
                <a:solidFill>
                  <a:srgbClr val="000000"/>
                </a:solidFill>
              </a:rPr>
              <a:t>The Journal of Academic Librarianship</a:t>
            </a:r>
            <a:r>
              <a:rPr lang="en" sz="1100" dirty="0">
                <a:solidFill>
                  <a:srgbClr val="000000"/>
                </a:solidFill>
              </a:rPr>
              <a:t> 37, no. 1 (January 2011): 19–27. doi:10.1016/j.acalib.2010.10.003.</a:t>
            </a:r>
          </a:p>
          <a:p>
            <a:pPr lvl="0" indent="-279400" rtl="0">
              <a:lnSpc>
                <a:spcPct val="135000"/>
              </a:lnSpc>
              <a:buNone/>
            </a:pPr>
            <a:r>
              <a:rPr lang="en" sz="1100" dirty="0">
                <a:solidFill>
                  <a:srgbClr val="000000"/>
                </a:solidFill>
              </a:rPr>
              <a:t>Kaufmann, Karen, Jeanne Larsen, and Patricia DeSalvo. “Discovering the Discovery Tool: The Introduction and Impact on Research and Instruction at Seminole State College of Florida.” </a:t>
            </a:r>
            <a:r>
              <a:rPr lang="en" sz="1100" i="1" dirty="0">
                <a:solidFill>
                  <a:srgbClr val="000000"/>
                </a:solidFill>
              </a:rPr>
              <a:t>College &amp; Undergraduate Libraries</a:t>
            </a:r>
            <a:r>
              <a:rPr lang="en" sz="1100" dirty="0">
                <a:solidFill>
                  <a:srgbClr val="000000"/>
                </a:solidFill>
              </a:rPr>
              <a:t> 19, no. 2–4 (December 2012): 278–296.</a:t>
            </a:r>
          </a:p>
          <a:p>
            <a:pPr lvl="0" indent="-279400" rtl="0">
              <a:lnSpc>
                <a:spcPct val="135000"/>
              </a:lnSpc>
              <a:buNone/>
            </a:pPr>
            <a:r>
              <a:rPr lang="en" sz="1100" dirty="0">
                <a:solidFill>
                  <a:srgbClr val="000000"/>
                </a:solidFill>
              </a:rPr>
              <a:t>Vaughan, Jason. </a:t>
            </a:r>
            <a:r>
              <a:rPr lang="en" sz="1100" i="1" dirty="0">
                <a:solidFill>
                  <a:srgbClr val="000000"/>
                </a:solidFill>
              </a:rPr>
              <a:t>Library Technology Reports</a:t>
            </a:r>
            <a:r>
              <a:rPr lang="en" sz="1100" dirty="0">
                <a:solidFill>
                  <a:srgbClr val="000000"/>
                </a:solidFill>
              </a:rPr>
              <a:t> 47, no. 1 (January 2011): 5-61.</a:t>
            </a:r>
          </a:p>
          <a:p>
            <a:endParaRPr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Photo Credits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Telescope</a:t>
            </a:r>
            <a:r>
              <a:rPr lang="en" dirty="0"/>
              <a:t>, courtesy of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Ericd</a:t>
            </a:r>
            <a:r>
              <a:rPr lang="en" dirty="0"/>
              <a:t> </a:t>
            </a:r>
          </a:p>
          <a:p>
            <a:pPr marL="457200" lvl="0" indent="-3429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Binoculars</a:t>
            </a:r>
            <a:r>
              <a:rPr lang="en" dirty="0"/>
              <a:t>, courtesy of </a:t>
            </a:r>
            <a:r>
              <a:rPr lang="en" u="sng" dirty="0">
                <a:solidFill>
                  <a:schemeClr val="hlink"/>
                </a:solidFill>
                <a:hlinkClick r:id="rId6"/>
              </a:rPr>
              <a:t>ChiemseeMan</a:t>
            </a:r>
            <a:r>
              <a:rPr lang="en" dirty="0"/>
              <a:t> </a:t>
            </a:r>
          </a:p>
          <a:p>
            <a:pPr marL="457200" lvl="0" indent="-3429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u="sng" dirty="0">
                <a:solidFill>
                  <a:schemeClr val="hlink"/>
                </a:solidFill>
                <a:hlinkClick r:id="rId7"/>
              </a:rPr>
              <a:t>Magnifying glass</a:t>
            </a:r>
            <a:r>
              <a:rPr lang="en" dirty="0"/>
              <a:t>, courtesy of </a:t>
            </a:r>
            <a:r>
              <a:rPr lang="en" u="sng" dirty="0">
                <a:solidFill>
                  <a:schemeClr val="hlink"/>
                </a:solidFill>
                <a:hlinkClick r:id="rId8"/>
              </a:rPr>
              <a:t>Julo </a:t>
            </a:r>
          </a:p>
          <a:p>
            <a:pPr marL="457200" lvl="0" indent="-3429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u="sng" dirty="0">
                <a:solidFill>
                  <a:schemeClr val="hlink"/>
                </a:solidFill>
                <a:hlinkClick r:id="rId9"/>
              </a:rPr>
              <a:t>Microscope</a:t>
            </a:r>
            <a:r>
              <a:rPr lang="en" dirty="0"/>
              <a:t>, courtesy of </a:t>
            </a:r>
            <a:r>
              <a:rPr lang="en" u="sng" dirty="0">
                <a:solidFill>
                  <a:schemeClr val="hlink"/>
                </a:solidFill>
                <a:hlinkClick r:id="rId10"/>
              </a:rPr>
              <a:t>Anilbaggan123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685800" y="2266575"/>
            <a:ext cx="6400799" cy="1333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Fostering Discovery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223375" y="3600376"/>
            <a:ext cx="7035299" cy="1847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Collaborative Solutions for Teaching </a:t>
            </a:r>
            <a:r>
              <a:rPr lang="en" dirty="0" smtClean="0"/>
              <a:t>with</a:t>
            </a:r>
          </a:p>
          <a:p>
            <a:pPr lvl="0" rtl="0">
              <a:buNone/>
            </a:pPr>
            <a:r>
              <a:rPr lang="en" dirty="0" smtClean="0"/>
              <a:t>Discovery </a:t>
            </a:r>
            <a:r>
              <a:rPr lang="en" dirty="0"/>
              <a:t>Tools</a:t>
            </a:r>
          </a:p>
          <a:p>
            <a:endParaRPr sz="1800" dirty="0"/>
          </a:p>
          <a:p>
            <a:pPr lvl="0" rtl="0">
              <a:buNone/>
            </a:pPr>
            <a:r>
              <a:rPr lang="en" dirty="0"/>
              <a:t>Dunstan McNutt, Amherst College</a:t>
            </a:r>
          </a:p>
          <a:p>
            <a:pPr lvl="0" rtl="0">
              <a:buNone/>
            </a:pPr>
            <a:r>
              <a:rPr lang="en" dirty="0"/>
              <a:t>Mary Moser, Babson College </a:t>
            </a:r>
            <a:r>
              <a:rPr lang="en" sz="1800" i="1" dirty="0"/>
              <a:t>@RedPandaReads</a:t>
            </a:r>
          </a:p>
          <a:p>
            <a:endParaRPr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Literature Review	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053499" cy="49247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000" dirty="0"/>
              <a:t>"Regardless of the search system, students exhibited a marked inability to effectively evaluate sources and a heavy reliance on default search settings." </a:t>
            </a:r>
          </a:p>
          <a:p>
            <a:endParaRPr dirty="0"/>
          </a:p>
          <a:p>
            <a:pPr lvl="0" rtl="0">
              <a:buNone/>
            </a:pPr>
            <a:r>
              <a:rPr lang="en" sz="2400" dirty="0"/>
              <a:t>- Asher, Andrew D., Lynda M. Duke, and Suzanne Wilson, "Paths of Discovery: Comparing the Search Effectiveness of EBSCO Discovery Service, Summon, Google Scholar, and Conventional Library Resources," </a:t>
            </a:r>
            <a:r>
              <a:rPr lang="en" sz="2400" i="1" dirty="0"/>
              <a:t>College &amp; Research Libraries Pre-Print</a:t>
            </a:r>
            <a:r>
              <a:rPr lang="en" sz="2400" dirty="0"/>
              <a:t>. </a:t>
            </a:r>
          </a:p>
          <a:p>
            <a:endParaRPr dirty="0"/>
          </a:p>
          <a:p>
            <a:pPr lvl="0" rtl="0">
              <a:buNone/>
            </a:pPr>
            <a:r>
              <a:rPr lang="en" dirty="0"/>
              <a:t>See wiki for further reading: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https://sites.google.com/site/loexfosteringdiscovery/bibliography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Discover vs. Summon</a:t>
            </a:r>
          </a:p>
        </p:txBody>
      </p:sp>
      <p:sp>
        <p:nvSpPr>
          <p:cNvPr id="116" name="Shape 116"/>
          <p:cNvSpPr/>
          <p:nvPr/>
        </p:nvSpPr>
        <p:spPr>
          <a:xfrm>
            <a:off x="226900" y="1887900"/>
            <a:ext cx="6296951" cy="230492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7" name="Shape 117"/>
          <p:cNvSpPr/>
          <p:nvPr/>
        </p:nvSpPr>
        <p:spPr>
          <a:xfrm>
            <a:off x="3028122" y="4027297"/>
            <a:ext cx="5915778" cy="258262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723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Results</a:t>
            </a:r>
          </a:p>
        </p:txBody>
      </p:sp>
      <p:sp>
        <p:nvSpPr>
          <p:cNvPr id="123" name="Shape 123"/>
          <p:cNvSpPr/>
          <p:nvPr/>
        </p:nvSpPr>
        <p:spPr>
          <a:xfrm>
            <a:off x="209875" y="858700"/>
            <a:ext cx="4443520" cy="347117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4" name="Shape 124"/>
          <p:cNvSpPr/>
          <p:nvPr/>
        </p:nvSpPr>
        <p:spPr>
          <a:xfrm>
            <a:off x="4394287" y="2577128"/>
            <a:ext cx="4548013" cy="403187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What's an instruction librarian to do?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Given your scenario and potential stumbling blocks for students using web-scale discovery tools...</a:t>
            </a:r>
          </a:p>
          <a:p>
            <a:endParaRPr/>
          </a:p>
          <a:p>
            <a:pPr lvl="0" rtl="0">
              <a:buNone/>
            </a:pPr>
            <a:r>
              <a:rPr lang="en" i="1"/>
              <a:t>On your own - See individual handout (3 minutes) </a:t>
            </a:r>
          </a:p>
          <a:p>
            <a:pPr marL="457200" lvl="0" indent="-3429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Reflect on the problems associated with your instructional scenario, and write down at least one learning outcome that addresses the problems.</a:t>
            </a:r>
          </a:p>
          <a:p>
            <a:endParaRPr/>
          </a:p>
          <a:p>
            <a:pPr lvl="0" rtl="0">
              <a:buNone/>
            </a:pPr>
            <a:r>
              <a:rPr lang="en" i="1"/>
              <a:t>With your table - See group worksheet (12 minutes)</a:t>
            </a:r>
          </a:p>
          <a:p>
            <a:pPr marL="457200" lvl="0" indent="-3429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Assign a recorder and a presenter</a:t>
            </a:r>
          </a:p>
          <a:p>
            <a:pPr marL="457200" lvl="0" indent="-3429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Agree on a problem to address</a:t>
            </a:r>
          </a:p>
          <a:p>
            <a:pPr marL="457200" lvl="0" indent="-3429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Agree on a shared learning outcome </a:t>
            </a:r>
          </a:p>
          <a:p>
            <a:pPr marL="457200" lvl="0" indent="-3429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Develop a learning activity that will facilitate the learning outcome</a:t>
            </a:r>
          </a:p>
          <a:p>
            <a:pPr marL="457200" lvl="0" indent="-3429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Provide one potential limitation of using a discovery tool for this activity, or one question you would like to be addressed by the larger group</a:t>
            </a:r>
          </a:p>
          <a:p>
            <a:pPr marL="457200" lvl="0" indent="-3429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Prepare to present your outcome and activity to the larger group, lightning talk style (1-2 minutes each)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For example...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228600" y="3276600"/>
            <a:ext cx="8457600" cy="327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700" b="1" dirty="0"/>
              <a:t>Learning outcome: </a:t>
            </a:r>
            <a:r>
              <a:rPr lang="en" sz="1700" dirty="0"/>
              <a:t>Students will be able to recall previous library experiences in order to relate prior knowledge and experiences to new information landscape.</a:t>
            </a:r>
          </a:p>
          <a:p>
            <a:endParaRPr sz="1700" dirty="0"/>
          </a:p>
          <a:p>
            <a:pPr lvl="0" rtl="0">
              <a:buNone/>
            </a:pPr>
            <a:r>
              <a:rPr lang="en" sz="1700" b="1" dirty="0"/>
              <a:t>Learning activity:</a:t>
            </a:r>
            <a:r>
              <a:rPr lang="en" sz="1700" dirty="0"/>
              <a:t> Provide a worksheet asking 1) What library tools have you used in the past? 2) What is a sample search relevant to your research interests? 3) Having conducted that search in a discovery tool, how is it similar or different to past experiences?</a:t>
            </a:r>
          </a:p>
          <a:p>
            <a:pPr lvl="0" rtl="0">
              <a:buNone/>
            </a:pPr>
            <a:r>
              <a:rPr lang="en" sz="1700" dirty="0"/>
              <a:t>Then, have students discuss their experiences in a small group, with the goal of reporting to the class 1) A key similarity between the discovery tool and past experiences; 2) An important difference between the discovery tool and past experiences; and 3) One thing they learned from a group member that is new to them.</a:t>
            </a:r>
          </a:p>
          <a:p>
            <a:endParaRPr dirty="0"/>
          </a:p>
        </p:txBody>
      </p:sp>
      <p:sp>
        <p:nvSpPr>
          <p:cNvPr id="137" name="Shape 137"/>
          <p:cNvSpPr txBox="1"/>
          <p:nvPr/>
        </p:nvSpPr>
        <p:spPr>
          <a:xfrm>
            <a:off x="3241675" y="1873325"/>
            <a:ext cx="5579399" cy="15311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b="1"/>
              <a:t>Magnifying Glass: Graduate Students One-Shot</a:t>
            </a:r>
          </a:p>
          <a:p>
            <a:pPr lvl="0" rtl="0">
              <a:buNone/>
            </a:pPr>
            <a:r>
              <a:rPr lang="en" b="1"/>
              <a:t>Scenario:</a:t>
            </a:r>
            <a:r>
              <a:rPr lang="en"/>
              <a:t> Graduate students need to write an extensive research paper based on critical analysis of primary and secondary sources.</a:t>
            </a:r>
          </a:p>
          <a:p>
            <a:pPr>
              <a:buNone/>
            </a:pPr>
            <a:r>
              <a:rPr lang="en" b="1"/>
              <a:t>Discovery Tool Problem: </a:t>
            </a:r>
            <a:r>
              <a:rPr lang="en"/>
              <a:t>Lack of consistency among graduate students' research habits, practices, and experiences, especially in terms of library resources with which they are familiar.</a:t>
            </a:r>
          </a:p>
        </p:txBody>
      </p:sp>
      <p:sp>
        <p:nvSpPr>
          <p:cNvPr id="138" name="Shape 138"/>
          <p:cNvSpPr/>
          <p:nvPr/>
        </p:nvSpPr>
        <p:spPr>
          <a:xfrm>
            <a:off x="229145" y="1873325"/>
            <a:ext cx="2648215" cy="143938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Another example...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229145" y="3537286"/>
            <a:ext cx="8457600" cy="327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700" b="1" dirty="0"/>
              <a:t>Learning outcome: </a:t>
            </a:r>
            <a:r>
              <a:rPr lang="en" sz="1700" dirty="0"/>
              <a:t>Students will examine search results thoroughly in order to explore the full scope of information available.</a:t>
            </a:r>
          </a:p>
          <a:p>
            <a:endParaRPr sz="1700" dirty="0"/>
          </a:p>
          <a:p>
            <a:pPr lvl="0" rtl="0">
              <a:buNone/>
            </a:pPr>
            <a:r>
              <a:rPr lang="en" sz="1700" b="1" dirty="0"/>
              <a:t>Learning activity:</a:t>
            </a:r>
            <a:r>
              <a:rPr lang="en" sz="1700" dirty="0"/>
              <a:t> Having covered the basics of keyword searching, ask them to perform a search and choose three different types of sources that represent different approaches, disciplines or ideas. Ask which of the sources would be most relevant, and why.</a:t>
            </a:r>
          </a:p>
          <a:p>
            <a:endParaRPr sz="1700" dirty="0"/>
          </a:p>
          <a:p>
            <a:pPr lvl="0" rtl="0">
              <a:buNone/>
            </a:pPr>
            <a:r>
              <a:rPr lang="en" sz="1700" dirty="0"/>
              <a:t>OR</a:t>
            </a:r>
          </a:p>
          <a:p>
            <a:endParaRPr sz="1700" dirty="0"/>
          </a:p>
          <a:p>
            <a:pPr lvl="0" rtl="0">
              <a:buNone/>
            </a:pPr>
            <a:r>
              <a:rPr lang="en" sz="1700" dirty="0"/>
              <a:t>Do some pre-searching on a potential topic, and ask them to identify a source (such as a book) that you know will show up on the second page of results.</a:t>
            </a:r>
          </a:p>
          <a:p>
            <a:endParaRPr dirty="0"/>
          </a:p>
        </p:txBody>
      </p:sp>
      <p:sp>
        <p:nvSpPr>
          <p:cNvPr id="145" name="Shape 145"/>
          <p:cNvSpPr txBox="1"/>
          <p:nvPr/>
        </p:nvSpPr>
        <p:spPr>
          <a:xfrm>
            <a:off x="1637137" y="1873325"/>
            <a:ext cx="7183799" cy="15311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800" b="1"/>
              <a:t>Telescope: First-Year One-Shot</a:t>
            </a:r>
          </a:p>
          <a:p>
            <a:pPr lvl="0" rtl="0">
              <a:buNone/>
            </a:pPr>
            <a:r>
              <a:rPr lang="en" sz="1800" b="1"/>
              <a:t>Scenario:</a:t>
            </a:r>
            <a:r>
              <a:rPr lang="en" sz="1800"/>
              <a:t> Students in a first-year composition class need to write a research paper using scholarly sources</a:t>
            </a:r>
          </a:p>
          <a:p>
            <a:pPr lvl="0" rtl="0">
              <a:buNone/>
            </a:pPr>
            <a:r>
              <a:rPr lang="en" sz="1800" b="1"/>
              <a:t>Discovery Tool Problem: </a:t>
            </a:r>
            <a:r>
              <a:rPr lang="en" sz="1800"/>
              <a:t>Students do not look past first page of results</a:t>
            </a:r>
          </a:p>
        </p:txBody>
      </p:sp>
      <p:sp>
        <p:nvSpPr>
          <p:cNvPr id="146" name="Shape 146"/>
          <p:cNvSpPr/>
          <p:nvPr/>
        </p:nvSpPr>
        <p:spPr>
          <a:xfrm>
            <a:off x="229145" y="1873325"/>
            <a:ext cx="1082698" cy="166943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Another example...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229145" y="3537286"/>
            <a:ext cx="8457600" cy="327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/>
              <a:t>Learning outcome: </a:t>
            </a:r>
            <a:r>
              <a:rPr lang="en"/>
              <a:t>Students will be able to identify subject-specific databases in order to locate relevant literature in their discipline.</a:t>
            </a:r>
          </a:p>
          <a:p>
            <a:endParaRPr/>
          </a:p>
          <a:p>
            <a:pPr lvl="0" rtl="0">
              <a:buNone/>
            </a:pPr>
            <a:r>
              <a:rPr lang="en" b="1"/>
              <a:t>Learning activity:</a:t>
            </a:r>
            <a:r>
              <a:rPr lang="en"/>
              <a:t> Either 1) Perform a search in a discovery tool, and having identified a relevant source, determine what database might be explored next; OR 2) Perform a search in a discovery tool and a subject-specific database of the librarian's choosing.</a:t>
            </a:r>
          </a:p>
          <a:p>
            <a:endParaRPr/>
          </a:p>
          <a:p>
            <a:pPr lvl="0" rtl="0">
              <a:buNone/>
            </a:pPr>
            <a:r>
              <a:rPr lang="en"/>
              <a:t>Then, evaluate the search results in both databases, considering 1) Are they different? If so, how? 2) Which one would be more effective as a research tool moving forward? 3) Which was easier/more efficient to use?</a:t>
            </a:r>
          </a:p>
          <a:p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2948464" y="1873325"/>
            <a:ext cx="5872499" cy="15311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b="1"/>
              <a:t>Binoculars: Upper-Division One-Shot</a:t>
            </a:r>
          </a:p>
          <a:p>
            <a:pPr lvl="0" rtl="0">
              <a:buNone/>
            </a:pPr>
            <a:r>
              <a:rPr lang="en" b="1"/>
              <a:t>Scenario:</a:t>
            </a:r>
            <a:r>
              <a:rPr lang="en"/>
              <a:t> Students in an upper division course need to write their final paper on a topic of their choosing related to course content.</a:t>
            </a:r>
          </a:p>
          <a:p>
            <a:pPr lvl="0" rtl="0">
              <a:buNone/>
            </a:pPr>
            <a:r>
              <a:rPr lang="en" b="1"/>
              <a:t>Discovery Tool Problem: </a:t>
            </a:r>
            <a:r>
              <a:rPr lang="en"/>
              <a:t>Students have trouble determining when to consult a subject-specific database, and what the right database would be. </a:t>
            </a:r>
          </a:p>
        </p:txBody>
      </p:sp>
      <p:sp>
        <p:nvSpPr>
          <p:cNvPr id="154" name="Shape 154"/>
          <p:cNvSpPr/>
          <p:nvPr/>
        </p:nvSpPr>
        <p:spPr>
          <a:xfrm>
            <a:off x="229145" y="1930156"/>
            <a:ext cx="2637383" cy="14175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1444</Words>
  <Application>Microsoft Office PowerPoint</Application>
  <PresentationFormat>On-screen Show (4:3)</PresentationFormat>
  <Paragraphs>104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/>
      <vt:lpstr>Choose Your Adventure</vt:lpstr>
      <vt:lpstr>Fostering Discovery</vt:lpstr>
      <vt:lpstr>Literature Review </vt:lpstr>
      <vt:lpstr>Discover vs. Summon</vt:lpstr>
      <vt:lpstr>Results</vt:lpstr>
      <vt:lpstr>What's an instruction librarian to do?</vt:lpstr>
      <vt:lpstr>For example...</vt:lpstr>
      <vt:lpstr>Another example...</vt:lpstr>
      <vt:lpstr>Another example...</vt:lpstr>
      <vt:lpstr>Another example...</vt:lpstr>
      <vt:lpstr>Questions and Limitations</vt:lpstr>
      <vt:lpstr>Stay in touch!</vt:lpstr>
      <vt:lpstr>Further reading...</vt:lpstr>
      <vt:lpstr>Photo 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Choose Your Adventure</dc:title>
  <dc:creator>Dunstan McNutt</dc:creator>
  <cp:lastModifiedBy>Dunstan McNutt</cp:lastModifiedBy>
  <cp:revision>1</cp:revision>
  <dcterms:modified xsi:type="dcterms:W3CDTF">2013-05-09T19:53:34Z</dcterms:modified>
</cp:coreProperties>
</file>